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9" d="100"/>
          <a:sy n="79" d="100"/>
        </p:scale>
        <p:origin x="821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C820AC-3CE8-FB16-928B-855F95D3C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E07DCD1-C17C-F62A-F6BF-9E2B184278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81E1ED-6DFA-4E17-FAD7-CFBC35304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4FD007F-7510-0BB1-A693-1E8C9D35A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6D53E0-BCF5-7751-7258-C09340FCC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5706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AE9542-F683-9D21-BE40-D19FE94CE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52B5BC6-D625-84F2-6D5B-C93A847CFF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D43393-C77A-5F19-1092-D7F359B13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9374B2-3E7F-87D9-8526-6E7E2D0EA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8448F0-CA8D-CC13-56EC-EAADCD3EA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5376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8CE738A-9E63-F1E9-6058-DADC4B9102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38FE884-51BB-D6FB-C55A-2C4DA8E76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C85F13-EB37-A723-17D4-E4B12DC1F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9899E3-F06B-A348-8EED-5718A931B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3B9B48-34F6-CEE3-9372-7FAC63441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088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8BD6CF-D207-CDB7-4AD2-1802BC6E7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505AFB-69BD-E96D-E334-51377DA91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BBE7C95-70B6-5091-C9CD-1004001AD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C23B1C-95B6-3BBF-4030-B1A596CB9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4910237-5414-8AD8-38C6-0C53E5E9F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438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E5FE51-2F0C-5EC8-616C-AC0D179C6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162B995-1F4C-CCAD-3714-BED600D9C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19E1E2-84F2-3686-B170-33F32BF19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C3018B-1FF9-F623-0FB8-739967C25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468B2B-79E6-BCAD-FE70-C6D1FA23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7552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7D4C2F-AA94-7746-CA35-E95DAA130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24DA9D-AF81-D605-E80D-75EBB3BFB9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3A7FE3A-D05F-1468-F055-485D0DD11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DCD4E3-7496-4D0B-5C60-F958DC397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B2D4C5-9A00-5DF7-9559-3BD226C21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51C103-80CC-2530-89FF-C5A42D0C7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074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9BC7DA-5500-41FC-A4E6-CBEC3DFCD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0C5CBF6-CCFE-2AF2-22EB-EFDEC2A17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648AE06-C746-CE1A-7650-7440DBC56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6D95685-591E-C69F-3265-43CB1D531C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A737C93-81BC-87EF-2545-4A13CE0454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C31DC97-5464-3DDF-22C2-9CFE6D0F2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47D708B-6A74-A419-8F60-9FB6C26BA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C2BBC09-2442-7467-5A03-805FFC8B9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6102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7C85B9-BEF9-27F7-5170-87674E723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3AEFAD4-42EB-7327-2404-B6235BF17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D7E5F8C-F78C-4F1B-D640-5ED74598A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6459C97-F32F-D947-9A99-36229C08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9656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335ABAF-76A9-9085-A0EA-5F22909C2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4E146EE-DD94-ECE6-F79A-42511FD26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51EF64-875E-1681-EF2C-56186EA64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850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1D8046-213E-740D-E11C-382EB5D08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D87412-0444-811E-0384-64AC8679A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EE2BF78-1A7D-67E8-C7F2-A6AFBB950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4AABA94-05CD-A405-5F82-0B1FFFF64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77FFFE7-1676-3D12-34F0-322272E08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177CCAE-10F0-D7A0-2D9E-F87766D92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9817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ED3680-479D-F913-410C-A9C9C2601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0EFE076-C702-45F0-32A8-399237620F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6895B1C-4557-C6AF-17A7-FF358F1CF4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7B1B685-FF3E-A4C6-EA02-46F4C90C3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1E03F30-0418-5938-424D-81EBD9FB9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B7209A-83FC-D352-84D2-407B7D027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9178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2995BC-4C41-4287-4619-AF002C99B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A92B1F1-5828-76BE-D53F-0DAC919DD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7358C0-21AB-5B04-17DF-84BDF428E6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F4EFF0-486E-4D07-B47A-10C71B98CB5A}" type="datetimeFigureOut">
              <a:rPr lang="ru-RU" smtClean="0"/>
              <a:t>18.04.2024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5153E8-78DC-0D67-F2A0-DB54354AD7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43DFAF-8B55-F6FD-E97E-CDE4529968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E76D1C-0BF2-425A-A9EF-F0C49A2ED8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2275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C503C4-30A3-0DE1-A31F-1096F3BBAB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Распознавание человека по походке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DE65D99-137B-5113-2F1F-0A6CAE67C9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Рубанова Валерия, 5030102/00201</a:t>
            </a:r>
          </a:p>
        </p:txBody>
      </p:sp>
    </p:spTree>
    <p:extLst>
      <p:ext uri="{BB962C8B-B14F-4D97-AF65-F5344CB8AC3E}">
        <p14:creationId xmlns:p14="http://schemas.microsoft.com/office/powerpoint/2010/main" val="4202652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CE4DEB-7A41-1036-D4AD-7B99527FDA3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YOLO architecture</a:t>
            </a:r>
            <a:r>
              <a:rPr lang="ru-RU" dirty="0"/>
              <a:t>: </a:t>
            </a:r>
            <a:r>
              <a:rPr lang="en-US" dirty="0"/>
              <a:t>SPPF </a:t>
            </a:r>
            <a:r>
              <a:rPr lang="ru-RU" dirty="0"/>
              <a:t>блок</a:t>
            </a:r>
            <a:r>
              <a:rPr lang="en-US" dirty="0"/>
              <a:t> (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Spatial Pyramid Pooling-Fast) &amp; Detect </a:t>
            </a:r>
            <a:r>
              <a:rPr lang="ru-RU" b="0" i="0" dirty="0">
                <a:solidFill>
                  <a:srgbClr val="1F2328"/>
                </a:solidFill>
                <a:effectLst/>
                <a:latin typeface="-apple-system"/>
              </a:rPr>
              <a:t>блок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6DCDAF7-81C2-204F-2B90-7616B717CD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7585" y="1874263"/>
            <a:ext cx="3033459" cy="435133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94A7A1-2703-2B79-054B-13C1A4082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834" y="2908569"/>
            <a:ext cx="7849166" cy="233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259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CE4DEB-7A41-1036-D4AD-7B99527FDA3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en-US"/>
              <a:t>YOLO architecture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6A7B-EA5B-7F90-CA08-F69537092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44DDAC7-4FF0-ADCB-B5B6-8C762FB6D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7945" y="0"/>
            <a:ext cx="67361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73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CE4DEB-7A41-1036-D4AD-7B99527FDA3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TSFEL – time series feature extractor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6A7B-EA5B-7F90-CA08-F69537092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Библиотека </a:t>
            </a:r>
            <a:r>
              <a:rPr lang="en-US" dirty="0"/>
              <a:t>python</a:t>
            </a:r>
            <a:r>
              <a:rPr lang="ru-RU" dirty="0"/>
              <a:t> для извлечения временных, статистических и частотных признаков из временных рядов.</a:t>
            </a:r>
          </a:p>
          <a:p>
            <a:r>
              <a:rPr lang="ru-RU" dirty="0"/>
              <a:t>Я извлекаю только статистические признаки: среднее значение, стандартное отклонение, дисперсию и т.д.</a:t>
            </a:r>
          </a:p>
          <a:p>
            <a:r>
              <a:rPr lang="ru-RU" dirty="0"/>
              <a:t>Полученный вектор сохраняю в базу данных</a:t>
            </a:r>
          </a:p>
        </p:txBody>
      </p:sp>
    </p:spTree>
    <p:extLst>
      <p:ext uri="{BB962C8B-B14F-4D97-AF65-F5344CB8AC3E}">
        <p14:creationId xmlns:p14="http://schemas.microsoft.com/office/powerpoint/2010/main" val="38793201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042B0F-5459-F2F0-251D-FD7A54331976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Cosine similarity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B1978F-7A9A-18F5-69CB-B1286337D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Используется для сравнения векторов фич</a:t>
            </a:r>
          </a:p>
        </p:txBody>
      </p:sp>
      <p:pic>
        <p:nvPicPr>
          <p:cNvPr id="4098" name="Picture 2" descr="Cosine similarity: How does it measure the similarity, Maths behind and  usage in Python | by Varun | Towards Data Science">
            <a:extLst>
              <a:ext uri="{FF2B5EF4-FFF2-40B4-BE49-F238E27FC236}">
                <a16:creationId xmlns:a16="http://schemas.microsoft.com/office/drawing/2014/main" id="{2FE3186C-0A2E-E38D-FC3A-74A13BF30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824" y="2790825"/>
            <a:ext cx="3581400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8062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9A4FAA-856D-A97D-A03D-CC578677509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7D65BB6-9F94-9C8C-5036-827C1F6BC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Точность предсказания – 94.6% (35 из 37)</a:t>
            </a:r>
          </a:p>
          <a:p>
            <a:r>
              <a:rPr lang="ru-RU" dirty="0"/>
              <a:t>Ошибки – спутал человека с </a:t>
            </a:r>
            <a:r>
              <a:rPr lang="en-US" dirty="0"/>
              <a:t>id 343 </a:t>
            </a:r>
            <a:r>
              <a:rPr lang="ru-RU" dirty="0"/>
              <a:t>с человеком 250 и человека 319 с человеком 325</a:t>
            </a:r>
          </a:p>
        </p:txBody>
      </p:sp>
    </p:spTree>
    <p:extLst>
      <p:ext uri="{BB962C8B-B14F-4D97-AF65-F5344CB8AC3E}">
        <p14:creationId xmlns:p14="http://schemas.microsoft.com/office/powerpoint/2010/main" val="3703180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20C8E4-3228-3D53-0BEC-B81FE5E8981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Pipeline </a:t>
            </a:r>
            <a:r>
              <a:rPr lang="ru-RU" dirty="0"/>
              <a:t>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E332BE7-DEFF-1D8D-7520-C17BB7525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Входные данные: видеозапись с движением человека</a:t>
            </a:r>
          </a:p>
          <a:p>
            <a:pPr lvl="1"/>
            <a:r>
              <a:rPr lang="ru-RU" dirty="0"/>
              <a:t>Извлечение скелетных координат человека на каждом кадре</a:t>
            </a:r>
          </a:p>
          <a:p>
            <a:pPr lvl="1"/>
            <a:r>
              <a:rPr lang="ru-RU" dirty="0"/>
              <a:t>Извлечение признаков человека</a:t>
            </a:r>
          </a:p>
          <a:p>
            <a:pPr lvl="1"/>
            <a:r>
              <a:rPr lang="ru-RU" dirty="0"/>
              <a:t>Вычисление косинусного сходства</a:t>
            </a:r>
          </a:p>
          <a:p>
            <a:r>
              <a:rPr lang="ru-RU" dirty="0"/>
              <a:t>Выходные данные: </a:t>
            </a:r>
            <a:r>
              <a:rPr lang="en-US" dirty="0"/>
              <a:t>label </a:t>
            </a:r>
            <a:r>
              <a:rPr lang="ru-RU" dirty="0"/>
              <a:t>человека с определенной вероятностью</a:t>
            </a:r>
          </a:p>
        </p:txBody>
      </p:sp>
    </p:spTree>
    <p:extLst>
      <p:ext uri="{BB962C8B-B14F-4D97-AF65-F5344CB8AC3E}">
        <p14:creationId xmlns:p14="http://schemas.microsoft.com/office/powerpoint/2010/main" val="2279991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4AA7EC-5817-B476-9E1E-FC011A3EE2C3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Pipeline </a:t>
            </a:r>
            <a:r>
              <a:rPr lang="ru-RU" dirty="0"/>
              <a:t>проекта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5BBE0F8-FA14-6D8A-BB26-D4223F320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317" y="2276272"/>
            <a:ext cx="7546640" cy="3706239"/>
          </a:xfrm>
        </p:spPr>
      </p:pic>
    </p:spTree>
    <p:extLst>
      <p:ext uri="{BB962C8B-B14F-4D97-AF65-F5344CB8AC3E}">
        <p14:creationId xmlns:p14="http://schemas.microsoft.com/office/powerpoint/2010/main" val="3790739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1DBB2A-2E5D-6242-BD38-42A6536F95E5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ru-RU" dirty="0"/>
              <a:t>Входные данные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F3B36F-AACB-E6DC-F7A4-349D8B02E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Видео, снятые с камер видеонаблюдения (37 </a:t>
            </a:r>
            <a:r>
              <a:rPr lang="ru-RU" dirty="0" err="1"/>
              <a:t>шт</a:t>
            </a:r>
            <a:r>
              <a:rPr lang="ru-RU" dirty="0"/>
              <a:t>), собранные вручную</a:t>
            </a:r>
          </a:p>
          <a:p>
            <a:r>
              <a:rPr lang="ru-RU" dirty="0"/>
              <a:t>Половина каждого видео используется как </a:t>
            </a:r>
            <a:r>
              <a:rPr lang="en-US" dirty="0"/>
              <a:t>train, </a:t>
            </a:r>
            <a:r>
              <a:rPr lang="ru-RU" dirty="0"/>
              <a:t>вторая половина – как </a:t>
            </a:r>
            <a:r>
              <a:rPr lang="en-US" dirty="0"/>
              <a:t>test</a:t>
            </a:r>
            <a:endParaRPr lang="ru-RU" dirty="0"/>
          </a:p>
          <a:p>
            <a:r>
              <a:rPr lang="ru-RU" dirty="0"/>
              <a:t>На каждом видео распознается один человек (но есть возможность распознавать каждого)</a:t>
            </a:r>
          </a:p>
        </p:txBody>
      </p:sp>
    </p:spTree>
    <p:extLst>
      <p:ext uri="{BB962C8B-B14F-4D97-AF65-F5344CB8AC3E}">
        <p14:creationId xmlns:p14="http://schemas.microsoft.com/office/powerpoint/2010/main" val="1933014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10561A-3D9A-ADDE-295D-AB7B3D490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51718F-F3DB-B15B-08A5-2F6E3E636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ADFB1FD-838C-823F-D39D-03DC0FE5D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021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83F69D-C6E4-5941-EC4E-C03B65FAC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0DD625-9597-EE98-A9B7-C5EF838BB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D3B91C2-D811-A4AD-47FE-282E542FF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150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6F043F-6F19-430A-137C-57594ACD6404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yolov8m-pose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2D3F56-863D-6A59-6D05-3FF0BC318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Модель </a:t>
            </a:r>
            <a:r>
              <a:rPr lang="en-US" dirty="0"/>
              <a:t>yolo, </a:t>
            </a:r>
            <a:r>
              <a:rPr lang="ru-RU" dirty="0" err="1"/>
              <a:t>предобученная</a:t>
            </a:r>
            <a:r>
              <a:rPr lang="ru-RU" dirty="0"/>
              <a:t> на </a:t>
            </a:r>
            <a:r>
              <a:rPr lang="ru-RU" dirty="0" err="1"/>
              <a:t>датасете</a:t>
            </a:r>
            <a:r>
              <a:rPr lang="ru-RU" dirty="0"/>
              <a:t> </a:t>
            </a:r>
            <a:r>
              <a:rPr lang="en-US" dirty="0"/>
              <a:t>COCO</a:t>
            </a:r>
            <a:r>
              <a:rPr lang="ru-RU" dirty="0"/>
              <a:t> </a:t>
            </a:r>
          </a:p>
          <a:p>
            <a:r>
              <a:rPr lang="ru-RU" b="0" i="0" dirty="0">
                <a:effectLst/>
                <a:latin typeface="Roboto" panose="02000000000000000000" pitchFamily="2" charset="0"/>
              </a:rPr>
              <a:t>26.4</a:t>
            </a:r>
            <a:r>
              <a:rPr lang="ru-RU" dirty="0">
                <a:latin typeface="Roboto" panose="02000000000000000000" pitchFamily="2" charset="0"/>
              </a:rPr>
              <a:t> миллионов</a:t>
            </a:r>
            <a:r>
              <a:rPr lang="ru-RU" b="0" i="0" dirty="0">
                <a:effectLst/>
                <a:latin typeface="Roboto" panose="02000000000000000000" pitchFamily="2" charset="0"/>
              </a:rPr>
              <a:t> параметров</a:t>
            </a:r>
            <a:endParaRPr lang="ru-RU" dirty="0"/>
          </a:p>
        </p:txBody>
      </p:sp>
      <p:pic>
        <p:nvPicPr>
          <p:cNvPr id="1026" name="Picture 2" descr="NEW - YOLOv8 🚀 Pose Models · Issue #1915 · ultralytics/ultralytics · GitHub">
            <a:extLst>
              <a:ext uri="{FF2B5EF4-FFF2-40B4-BE49-F238E27FC236}">
                <a16:creationId xmlns:a16="http://schemas.microsoft.com/office/drawing/2014/main" id="{1D4FB378-78AC-F1E7-3058-21F6D3AEE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6781" y="2889114"/>
            <a:ext cx="6779099" cy="3813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534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CE4DEB-7A41-1036-D4AD-7B99527FDA3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YOLO architecture</a:t>
            </a:r>
            <a:r>
              <a:rPr lang="ru-RU" dirty="0"/>
              <a:t>: </a:t>
            </a:r>
            <a:r>
              <a:rPr lang="en-US" dirty="0"/>
              <a:t>conv </a:t>
            </a:r>
            <a:r>
              <a:rPr lang="ru-RU" dirty="0"/>
              <a:t>блок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6A7B-EA5B-7F90-CA08-F69537092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883CBAA-83E4-3E95-6DD9-9E03043A5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447" y="1788251"/>
            <a:ext cx="2868612" cy="4426085"/>
          </a:xfrm>
          <a:prstGeom prst="rect">
            <a:avLst/>
          </a:prstGeom>
        </p:spPr>
      </p:pic>
      <p:pic>
        <p:nvPicPr>
          <p:cNvPr id="2050" name="Picture 2" descr="SiLU, GELU and ELU activation functions – Armand's Blog">
            <a:extLst>
              <a:ext uri="{FF2B5EF4-FFF2-40B4-BE49-F238E27FC236}">
                <a16:creationId xmlns:a16="http://schemas.microsoft.com/office/drawing/2014/main" id="{89DD0F1C-7F52-65CE-49FA-0490D5F91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14879"/>
            <a:ext cx="3781425" cy="362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2766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CE4DEB-7A41-1036-D4AD-7B99527FDA3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YOLO architecture</a:t>
            </a:r>
            <a:r>
              <a:rPr lang="ru-RU" dirty="0"/>
              <a:t>: </a:t>
            </a:r>
            <a:r>
              <a:rPr lang="en-US" dirty="0"/>
              <a:t>C2f </a:t>
            </a:r>
            <a:r>
              <a:rPr lang="ru-RU" dirty="0"/>
              <a:t>блок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796A7B-EA5B-7F90-CA08-F69537092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76DC3DB-2605-EA80-7185-C19BBF9D3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650" y="1825625"/>
            <a:ext cx="4286428" cy="484486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059073A-98E8-6870-912B-5258F3D93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7419" y="1879374"/>
            <a:ext cx="2895059" cy="4737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289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193</Words>
  <Application>Microsoft Office PowerPoint</Application>
  <PresentationFormat>Широкоэкранный</PresentationFormat>
  <Paragraphs>29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-apple-system</vt:lpstr>
      <vt:lpstr>Aptos</vt:lpstr>
      <vt:lpstr>Aptos Display</vt:lpstr>
      <vt:lpstr>Arial</vt:lpstr>
      <vt:lpstr>Roboto</vt:lpstr>
      <vt:lpstr>Тема Office</vt:lpstr>
      <vt:lpstr>Распознавание человека по походке</vt:lpstr>
      <vt:lpstr>Pipeline проекта</vt:lpstr>
      <vt:lpstr>Pipeline проекта</vt:lpstr>
      <vt:lpstr>Входные данные</vt:lpstr>
      <vt:lpstr>Презентация PowerPoint</vt:lpstr>
      <vt:lpstr>Презентация PowerPoint</vt:lpstr>
      <vt:lpstr>yolov8m-pose</vt:lpstr>
      <vt:lpstr>YOLO architecture: conv блок</vt:lpstr>
      <vt:lpstr>YOLO architecture: C2f блок</vt:lpstr>
      <vt:lpstr>YOLO architecture: SPPF блок (Spatial Pyramid Pooling-Fast) &amp; Detect блок</vt:lpstr>
      <vt:lpstr>YOLO architecture</vt:lpstr>
      <vt:lpstr>TSFEL – time series feature extractor</vt:lpstr>
      <vt:lpstr>Cosine similarity</vt:lpstr>
      <vt:lpstr>Результаты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Распознавание человека по походке</dc:title>
  <dc:creator>Lera R</dc:creator>
  <cp:lastModifiedBy>Lera R</cp:lastModifiedBy>
  <cp:revision>3</cp:revision>
  <dcterms:created xsi:type="dcterms:W3CDTF">2024-04-04T07:19:07Z</dcterms:created>
  <dcterms:modified xsi:type="dcterms:W3CDTF">2024-04-18T10:24:37Z</dcterms:modified>
</cp:coreProperties>
</file>

<file path=docProps/thumbnail.jpeg>
</file>